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2" r:id="rId6"/>
    <p:sldId id="274" r:id="rId7"/>
    <p:sldId id="273" r:id="rId8"/>
    <p:sldId id="256" r:id="rId9"/>
    <p:sldId id="279" r:id="rId10"/>
    <p:sldId id="257" r:id="rId11"/>
    <p:sldId id="258" r:id="rId12"/>
    <p:sldId id="261" r:id="rId13"/>
    <p:sldId id="263" r:id="rId14"/>
    <p:sldId id="266" r:id="rId15"/>
    <p:sldId id="275" r:id="rId16"/>
    <p:sldId id="276"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66"/>
    <a:srgbClr val="FFFF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BBF24F-47B3-4516-9478-933C5ACF4714}" type="datetimeFigureOut">
              <a:rPr lang="en-CA" smtClean="0"/>
              <a:t>23/10/2015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3999610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BBF24F-47B3-4516-9478-933C5ACF4714}" type="datetimeFigureOut">
              <a:rPr lang="en-CA" smtClean="0"/>
              <a:t>23/10/2015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301976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BBF24F-47B3-4516-9478-933C5ACF4714}" type="datetimeFigureOut">
              <a:rPr lang="en-CA" smtClean="0"/>
              <a:t>23/10/2015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406802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BBF24F-47B3-4516-9478-933C5ACF4714}" type="datetimeFigureOut">
              <a:rPr lang="en-CA" smtClean="0"/>
              <a:t>23/10/2015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170399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BF24F-47B3-4516-9478-933C5ACF4714}" type="datetimeFigureOut">
              <a:rPr lang="en-CA" smtClean="0"/>
              <a:t>23/10/2015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395832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BBF24F-47B3-4516-9478-933C5ACF4714}" type="datetimeFigureOut">
              <a:rPr lang="en-CA" smtClean="0"/>
              <a:t>23/10/2015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3563414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BBF24F-47B3-4516-9478-933C5ACF4714}" type="datetimeFigureOut">
              <a:rPr lang="en-CA" smtClean="0"/>
              <a:t>23/10/2015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234782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BBF24F-47B3-4516-9478-933C5ACF4714}" type="datetimeFigureOut">
              <a:rPr lang="en-CA" smtClean="0"/>
              <a:t>23/10/2015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14900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BF24F-47B3-4516-9478-933C5ACF4714}" type="datetimeFigureOut">
              <a:rPr lang="en-CA" smtClean="0"/>
              <a:t>23/10/2015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90055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BF24F-47B3-4516-9478-933C5ACF4714}" type="datetimeFigureOut">
              <a:rPr lang="en-CA" smtClean="0"/>
              <a:t>23/10/2015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321127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BF24F-47B3-4516-9478-933C5ACF4714}" type="datetimeFigureOut">
              <a:rPr lang="en-CA" smtClean="0"/>
              <a:t>23/10/2015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5A8D46-308B-42C9-AEB1-C38EC19B9C84}" type="slidenum">
              <a:rPr lang="en-CA" smtClean="0"/>
              <a:t>‹#›</a:t>
            </a:fld>
            <a:endParaRPr lang="en-CA"/>
          </a:p>
        </p:txBody>
      </p:sp>
    </p:spTree>
    <p:extLst>
      <p:ext uri="{BB962C8B-B14F-4D97-AF65-F5344CB8AC3E}">
        <p14:creationId xmlns:p14="http://schemas.microsoft.com/office/powerpoint/2010/main" val="2273431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BF24F-47B3-4516-9478-933C5ACF4714}" type="datetimeFigureOut">
              <a:rPr lang="en-CA" smtClean="0"/>
              <a:t>23/10/2015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A8D46-308B-42C9-AEB1-C38EC19B9C84}" type="slidenum">
              <a:rPr lang="en-CA" smtClean="0"/>
              <a:t>‹#›</a:t>
            </a:fld>
            <a:endParaRPr lang="en-CA"/>
          </a:p>
        </p:txBody>
      </p:sp>
    </p:spTree>
    <p:extLst>
      <p:ext uri="{BB962C8B-B14F-4D97-AF65-F5344CB8AC3E}">
        <p14:creationId xmlns:p14="http://schemas.microsoft.com/office/powerpoint/2010/main" val="27206212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4889"/>
            <a:ext cx="10515600" cy="2398911"/>
          </a:xfrm>
        </p:spPr>
        <p:txBody>
          <a:bodyPr>
            <a:normAutofit/>
          </a:bodyPr>
          <a:lstStyle/>
          <a:p>
            <a:pPr marL="0" indent="0" fontAlgn="base">
              <a:buNone/>
            </a:pPr>
            <a:r>
              <a:rPr lang="en-CA" sz="5400" dirty="0" smtClean="0">
                <a:solidFill>
                  <a:srgbClr val="660066"/>
                </a:solidFill>
              </a:rPr>
              <a:t>Epilepsy is a </a:t>
            </a:r>
            <a:r>
              <a:rPr lang="en-CA" sz="5400" dirty="0">
                <a:solidFill>
                  <a:srgbClr val="660066"/>
                </a:solidFill>
              </a:rPr>
              <a:t>neurological </a:t>
            </a:r>
            <a:r>
              <a:rPr lang="en-CA" sz="5400" dirty="0" smtClean="0">
                <a:solidFill>
                  <a:srgbClr val="660066"/>
                </a:solidFill>
              </a:rPr>
              <a:t>disease </a:t>
            </a:r>
            <a:r>
              <a:rPr lang="en-CA" sz="5400" dirty="0">
                <a:solidFill>
                  <a:srgbClr val="660066"/>
                </a:solidFill>
              </a:rPr>
              <a:t>associated with abnormal electrical activity in the </a:t>
            </a:r>
            <a:r>
              <a:rPr lang="en-CA" sz="5400" dirty="0" smtClean="0">
                <a:solidFill>
                  <a:srgbClr val="660066"/>
                </a:solidFill>
              </a:rPr>
              <a:t>brain.</a:t>
            </a:r>
            <a:endParaRPr lang="en-CA" sz="5000" b="1" dirty="0" smtClean="0">
              <a:solidFill>
                <a:srgbClr val="660066"/>
              </a:solidFill>
            </a:endParaRPr>
          </a:p>
          <a:p>
            <a:pPr marL="0" indent="0" fontAlgn="base">
              <a:buNone/>
            </a:pPr>
            <a:endParaRPr lang="en-CA" sz="5000" dirty="0"/>
          </a:p>
          <a:p>
            <a:pPr marL="0" indent="0" fontAlgn="base">
              <a:buNone/>
            </a:pPr>
            <a:endParaRPr lang="en-CA" sz="5000" b="1" dirty="0"/>
          </a:p>
          <a:p>
            <a:pPr marL="0" indent="0">
              <a:buNone/>
            </a:pPr>
            <a:endParaRPr lang="en-CA" sz="5000" dirty="0"/>
          </a:p>
        </p:txBody>
      </p:sp>
      <p:sp>
        <p:nvSpPr>
          <p:cNvPr id="4" name="Rectangle 3"/>
          <p:cNvSpPr/>
          <p:nvPr/>
        </p:nvSpPr>
        <p:spPr>
          <a:xfrm>
            <a:off x="838200" y="4523852"/>
            <a:ext cx="6096000" cy="861774"/>
          </a:xfrm>
          <a:prstGeom prst="rect">
            <a:avLst/>
          </a:prstGeom>
        </p:spPr>
        <p:txBody>
          <a:bodyPr>
            <a:spAutoFit/>
          </a:bodyPr>
          <a:lstStyle/>
          <a:p>
            <a:r>
              <a:rPr lang="en-CA" sz="2500" dirty="0" smtClean="0">
                <a:solidFill>
                  <a:srgbClr val="660066"/>
                </a:solidFill>
              </a:rPr>
              <a:t>Join the conversation @</a:t>
            </a:r>
            <a:r>
              <a:rPr lang="en-CA" sz="2500" dirty="0" err="1" smtClean="0">
                <a:solidFill>
                  <a:srgbClr val="660066"/>
                </a:solidFill>
              </a:rPr>
              <a:t>epilepsyontario</a:t>
            </a:r>
            <a:endParaRPr lang="en-CA" sz="2500" dirty="0">
              <a:solidFill>
                <a:srgbClr val="660066"/>
              </a:solidFill>
            </a:endParaRPr>
          </a:p>
          <a:p>
            <a:r>
              <a:rPr lang="en-CA" sz="2500" dirty="0" smtClean="0">
                <a:solidFill>
                  <a:srgbClr val="660066"/>
                </a:solidFill>
              </a:rPr>
              <a:t>#</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4412" y="4523852"/>
            <a:ext cx="3164958" cy="1582480"/>
          </a:xfrm>
          <a:prstGeom prst="rect">
            <a:avLst/>
          </a:prstGeom>
        </p:spPr>
      </p:pic>
    </p:spTree>
    <p:extLst>
      <p:ext uri="{BB962C8B-B14F-4D97-AF65-F5344CB8AC3E}">
        <p14:creationId xmlns:p14="http://schemas.microsoft.com/office/powerpoint/2010/main" val="4003012845"/>
      </p:ext>
    </p:extLst>
  </p:cSld>
  <p:clrMapOvr>
    <a:masterClrMapping/>
  </p:clrMapOvr>
  <p:transition advClick="0" advTm="60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0782"/>
            <a:ext cx="10515600" cy="3454914"/>
          </a:xfrm>
        </p:spPr>
        <p:txBody>
          <a:bodyPr>
            <a:noAutofit/>
          </a:bodyPr>
          <a:lstStyle/>
          <a:p>
            <a:pPr marL="0" indent="0" fontAlgn="base">
              <a:buNone/>
            </a:pPr>
            <a:r>
              <a:rPr lang="en-CA" sz="6000" dirty="0" smtClean="0">
                <a:solidFill>
                  <a:srgbClr val="660066"/>
                </a:solidFill>
              </a:rPr>
              <a:t>In </a:t>
            </a:r>
            <a:r>
              <a:rPr lang="en-CA" sz="6000" dirty="0">
                <a:solidFill>
                  <a:srgbClr val="660066"/>
                </a:solidFill>
              </a:rPr>
              <a:t>Canada, </a:t>
            </a:r>
            <a:r>
              <a:rPr lang="en-CA" sz="6000" dirty="0" smtClean="0">
                <a:solidFill>
                  <a:srgbClr val="660066"/>
                </a:solidFill>
              </a:rPr>
              <a:t>approximately 1 </a:t>
            </a:r>
            <a:r>
              <a:rPr lang="en-CA" sz="6000" dirty="0">
                <a:solidFill>
                  <a:srgbClr val="660066"/>
                </a:solidFill>
              </a:rPr>
              <a:t>in 100 </a:t>
            </a:r>
            <a:r>
              <a:rPr lang="en-CA" sz="6000" dirty="0" smtClean="0">
                <a:solidFill>
                  <a:srgbClr val="660066"/>
                </a:solidFill>
              </a:rPr>
              <a:t>people live </a:t>
            </a:r>
            <a:r>
              <a:rPr lang="en-CA" sz="6000" dirty="0">
                <a:solidFill>
                  <a:srgbClr val="660066"/>
                </a:solidFill>
              </a:rPr>
              <a:t>with epilepsy and </a:t>
            </a:r>
            <a:r>
              <a:rPr lang="en-CA" sz="6000" dirty="0" smtClean="0">
                <a:solidFill>
                  <a:srgbClr val="660066"/>
                </a:solidFill>
              </a:rPr>
              <a:t>will </a:t>
            </a:r>
            <a:r>
              <a:rPr lang="en-CA" sz="6000" dirty="0">
                <a:solidFill>
                  <a:srgbClr val="660066"/>
                </a:solidFill>
              </a:rPr>
              <a:t>experience epilepsy over the course of their lifetime.</a:t>
            </a:r>
          </a:p>
        </p:txBody>
      </p:sp>
      <p:sp>
        <p:nvSpPr>
          <p:cNvPr id="4" name="Rectangle 3"/>
          <p:cNvSpPr/>
          <p:nvPr/>
        </p:nvSpPr>
        <p:spPr>
          <a:xfrm>
            <a:off x="838200" y="4926036"/>
            <a:ext cx="5282184" cy="861774"/>
          </a:xfrm>
          <a:prstGeom prst="rect">
            <a:avLst/>
          </a:prstGeom>
        </p:spPr>
        <p:txBody>
          <a:bodyPr wrap="square">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2900" y="4926036"/>
            <a:ext cx="2893954" cy="1446977"/>
          </a:xfrm>
          <a:prstGeom prst="rect">
            <a:avLst/>
          </a:prstGeom>
        </p:spPr>
      </p:pic>
    </p:spTree>
    <p:extLst>
      <p:ext uri="{BB962C8B-B14F-4D97-AF65-F5344CB8AC3E}">
        <p14:creationId xmlns:p14="http://schemas.microsoft.com/office/powerpoint/2010/main" val="2339989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4151"/>
            <a:ext cx="10515600" cy="3019897"/>
          </a:xfrm>
        </p:spPr>
        <p:txBody>
          <a:bodyPr>
            <a:normAutofit/>
          </a:bodyPr>
          <a:lstStyle/>
          <a:p>
            <a:pPr marL="0" indent="0" fontAlgn="base">
              <a:buNone/>
            </a:pPr>
            <a:r>
              <a:rPr lang="en-CA" sz="4000" dirty="0" smtClean="0">
                <a:solidFill>
                  <a:srgbClr val="660066"/>
                </a:solidFill>
              </a:rPr>
              <a:t>“Seizures </a:t>
            </a:r>
            <a:r>
              <a:rPr lang="en-CA" sz="4000" dirty="0">
                <a:solidFill>
                  <a:srgbClr val="660066"/>
                </a:solidFill>
              </a:rPr>
              <a:t>can be disruptive and sometimes cause injuries, but they can be controlled with treatment. </a:t>
            </a:r>
            <a:r>
              <a:rPr lang="en-CA" sz="4000" dirty="0" smtClean="0">
                <a:solidFill>
                  <a:srgbClr val="660066"/>
                </a:solidFill>
              </a:rPr>
              <a:t>Epilepsy </a:t>
            </a:r>
            <a:r>
              <a:rPr lang="en-CA" sz="4000" dirty="0">
                <a:solidFill>
                  <a:srgbClr val="660066"/>
                </a:solidFill>
              </a:rPr>
              <a:t>doesn’t have to stop you from enjoying your life and finding success in all you </a:t>
            </a:r>
            <a:r>
              <a:rPr lang="en-CA" sz="4000" dirty="0" smtClean="0">
                <a:solidFill>
                  <a:srgbClr val="660066"/>
                </a:solidFill>
              </a:rPr>
              <a:t>do.” </a:t>
            </a:r>
            <a:r>
              <a:rPr lang="en-CA" sz="4000" dirty="0" smtClean="0">
                <a:solidFill>
                  <a:srgbClr val="660066"/>
                </a:solidFill>
              </a:rPr>
              <a:t>– Van Chau</a:t>
            </a:r>
            <a:endParaRPr lang="en-CA" sz="4000" dirty="0">
              <a:solidFill>
                <a:srgbClr val="660066"/>
              </a:solidFill>
            </a:endParaRPr>
          </a:p>
        </p:txBody>
      </p:sp>
      <p:sp>
        <p:nvSpPr>
          <p:cNvPr id="6" name="Rectangle 5"/>
          <p:cNvSpPr/>
          <p:nvPr/>
        </p:nvSpPr>
        <p:spPr>
          <a:xfrm>
            <a:off x="838200" y="4999395"/>
            <a:ext cx="6096000" cy="861774"/>
          </a:xfrm>
          <a:prstGeom prst="rect">
            <a:avLst/>
          </a:prstGeom>
        </p:spPr>
        <p:txBody>
          <a:bodyPr>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9218" y="4999395"/>
            <a:ext cx="2864134" cy="1432067"/>
          </a:xfrm>
          <a:prstGeom prst="rect">
            <a:avLst/>
          </a:prstGeom>
        </p:spPr>
      </p:pic>
    </p:spTree>
    <p:extLst>
      <p:ext uri="{BB962C8B-B14F-4D97-AF65-F5344CB8AC3E}">
        <p14:creationId xmlns:p14="http://schemas.microsoft.com/office/powerpoint/2010/main" val="393735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041410"/>
            <a:ext cx="10515600" cy="3335517"/>
          </a:xfrm>
        </p:spPr>
        <p:txBody>
          <a:bodyPr>
            <a:noAutofit/>
          </a:bodyPr>
          <a:lstStyle/>
          <a:p>
            <a:pPr marL="0" indent="0">
              <a:buNone/>
            </a:pPr>
            <a:r>
              <a:rPr lang="en-CA" sz="6000" dirty="0">
                <a:solidFill>
                  <a:srgbClr val="660066"/>
                </a:solidFill>
              </a:rPr>
              <a:t>Epilepsy </a:t>
            </a:r>
            <a:r>
              <a:rPr lang="en-CA" sz="6000" dirty="0" smtClean="0">
                <a:solidFill>
                  <a:srgbClr val="660066"/>
                </a:solidFill>
              </a:rPr>
              <a:t>is one of the most common, serious neurological diseases in Canada.</a:t>
            </a:r>
            <a:endParaRPr lang="en-CA" sz="6000" dirty="0">
              <a:solidFill>
                <a:srgbClr val="660066"/>
              </a:solidFill>
            </a:endParaRPr>
          </a:p>
        </p:txBody>
      </p:sp>
      <p:sp>
        <p:nvSpPr>
          <p:cNvPr id="6" name="TextBox 5"/>
          <p:cNvSpPr txBox="1"/>
          <p:nvPr/>
        </p:nvSpPr>
        <p:spPr>
          <a:xfrm>
            <a:off x="838200" y="4944372"/>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2386" y="4944372"/>
            <a:ext cx="3342412" cy="1671206"/>
          </a:xfrm>
          <a:prstGeom prst="rect">
            <a:avLst/>
          </a:prstGeom>
        </p:spPr>
      </p:pic>
    </p:spTree>
    <p:extLst>
      <p:ext uri="{BB962C8B-B14F-4D97-AF65-F5344CB8AC3E}">
        <p14:creationId xmlns:p14="http://schemas.microsoft.com/office/powerpoint/2010/main" val="933893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75585"/>
            <a:ext cx="10515600" cy="3432915"/>
          </a:xfrm>
        </p:spPr>
        <p:txBody>
          <a:bodyPr>
            <a:noAutofit/>
          </a:bodyPr>
          <a:lstStyle/>
          <a:p>
            <a:pPr marL="0" indent="0">
              <a:buNone/>
            </a:pPr>
            <a:r>
              <a:rPr lang="en-CA" sz="6000" dirty="0">
                <a:solidFill>
                  <a:srgbClr val="660066"/>
                </a:solidFill>
              </a:rPr>
              <a:t>The impact of epilepsy goes beyond the person. It </a:t>
            </a:r>
            <a:r>
              <a:rPr lang="en-CA" sz="6000" dirty="0" smtClean="0">
                <a:solidFill>
                  <a:srgbClr val="660066"/>
                </a:solidFill>
              </a:rPr>
              <a:t>can also affect </a:t>
            </a:r>
            <a:r>
              <a:rPr lang="en-CA" sz="6000" dirty="0">
                <a:solidFill>
                  <a:srgbClr val="660066"/>
                </a:solidFill>
              </a:rPr>
              <a:t>everyone in that person’s life including </a:t>
            </a:r>
            <a:r>
              <a:rPr lang="en-CA" sz="6000" dirty="0" smtClean="0">
                <a:solidFill>
                  <a:srgbClr val="660066"/>
                </a:solidFill>
              </a:rPr>
              <a:t>family and friends. </a:t>
            </a:r>
            <a:endParaRPr lang="en-CA" sz="6000" dirty="0">
              <a:solidFill>
                <a:srgbClr val="660066"/>
              </a:solidFill>
            </a:endParaRPr>
          </a:p>
        </p:txBody>
      </p:sp>
      <p:sp>
        <p:nvSpPr>
          <p:cNvPr id="4" name="TextBox 3"/>
          <p:cNvSpPr txBox="1"/>
          <p:nvPr/>
        </p:nvSpPr>
        <p:spPr>
          <a:xfrm>
            <a:off x="838200" y="5235534"/>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58350" y="5235534"/>
            <a:ext cx="2995450" cy="1497725"/>
          </a:xfrm>
          <a:prstGeom prst="rect">
            <a:avLst/>
          </a:prstGeom>
        </p:spPr>
      </p:pic>
    </p:spTree>
    <p:extLst>
      <p:ext uri="{BB962C8B-B14F-4D97-AF65-F5344CB8AC3E}">
        <p14:creationId xmlns:p14="http://schemas.microsoft.com/office/powerpoint/2010/main" val="288900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95016"/>
            <a:ext cx="10515600" cy="2129284"/>
          </a:xfrm>
        </p:spPr>
        <p:txBody>
          <a:bodyPr>
            <a:normAutofit lnSpcReduction="10000"/>
          </a:bodyPr>
          <a:lstStyle/>
          <a:p>
            <a:pPr marL="0" indent="0">
              <a:buNone/>
            </a:pPr>
            <a:r>
              <a:rPr lang="en-CA" sz="5000" dirty="0" smtClean="0">
                <a:solidFill>
                  <a:srgbClr val="660066"/>
                </a:solidFill>
              </a:rPr>
              <a:t>Epilepsy is eminently treatable – there are a range of treatments available that can help people become seizure-free.</a:t>
            </a:r>
            <a:endParaRPr lang="en-CA" sz="5000" dirty="0">
              <a:solidFill>
                <a:srgbClr val="660066"/>
              </a:solidFill>
            </a:endParaRPr>
          </a:p>
        </p:txBody>
      </p:sp>
      <p:sp>
        <p:nvSpPr>
          <p:cNvPr id="4" name="TextBox 3"/>
          <p:cNvSpPr txBox="1"/>
          <p:nvPr/>
        </p:nvSpPr>
        <p:spPr>
          <a:xfrm>
            <a:off x="838200" y="5099355"/>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4344" y="5099355"/>
            <a:ext cx="2916376" cy="1458188"/>
          </a:xfrm>
          <a:prstGeom prst="rect">
            <a:avLst/>
          </a:prstGeom>
        </p:spPr>
      </p:pic>
    </p:spTree>
    <p:extLst>
      <p:ext uri="{BB962C8B-B14F-4D97-AF65-F5344CB8AC3E}">
        <p14:creationId xmlns:p14="http://schemas.microsoft.com/office/powerpoint/2010/main" val="1923227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392" y="1057529"/>
            <a:ext cx="10515600" cy="3359488"/>
          </a:xfrm>
        </p:spPr>
        <p:txBody>
          <a:bodyPr>
            <a:noAutofit/>
          </a:bodyPr>
          <a:lstStyle/>
          <a:p>
            <a:pPr marL="0" indent="0">
              <a:buNone/>
            </a:pPr>
            <a:r>
              <a:rPr lang="en-US" sz="6000" dirty="0">
                <a:solidFill>
                  <a:srgbClr val="660066"/>
                </a:solidFill>
              </a:rPr>
              <a:t>A higher percentage of people identified with epilepsy lived in </a:t>
            </a:r>
            <a:r>
              <a:rPr lang="en-US" sz="6000" dirty="0" err="1">
                <a:solidFill>
                  <a:srgbClr val="660066"/>
                </a:solidFill>
              </a:rPr>
              <a:t>neighbourhoods</a:t>
            </a:r>
            <a:r>
              <a:rPr lang="en-US" sz="6000" dirty="0">
                <a:solidFill>
                  <a:srgbClr val="660066"/>
                </a:solidFill>
              </a:rPr>
              <a:t> with the lowest household incomes (23.6</a:t>
            </a:r>
            <a:r>
              <a:rPr lang="en-US" sz="6000" dirty="0" smtClean="0">
                <a:solidFill>
                  <a:srgbClr val="660066"/>
                </a:solidFill>
              </a:rPr>
              <a:t>%).</a:t>
            </a:r>
            <a:endParaRPr lang="en-CA" sz="6000" dirty="0">
              <a:solidFill>
                <a:srgbClr val="660066"/>
              </a:solidFill>
            </a:endParaRPr>
          </a:p>
        </p:txBody>
      </p:sp>
      <p:sp>
        <p:nvSpPr>
          <p:cNvPr id="4" name="TextBox 3"/>
          <p:cNvSpPr txBox="1"/>
          <p:nvPr/>
        </p:nvSpPr>
        <p:spPr>
          <a:xfrm>
            <a:off x="850392" y="4968756"/>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77367" y="4968756"/>
            <a:ext cx="2982502" cy="1491251"/>
          </a:xfrm>
          <a:prstGeom prst="rect">
            <a:avLst/>
          </a:prstGeom>
        </p:spPr>
      </p:pic>
    </p:spTree>
    <p:extLst>
      <p:ext uri="{BB962C8B-B14F-4D97-AF65-F5344CB8AC3E}">
        <p14:creationId xmlns:p14="http://schemas.microsoft.com/office/powerpoint/2010/main" val="2343882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352" y="1118489"/>
            <a:ext cx="10515600" cy="2721991"/>
          </a:xfrm>
        </p:spPr>
        <p:txBody>
          <a:bodyPr>
            <a:normAutofit/>
          </a:bodyPr>
          <a:lstStyle/>
          <a:p>
            <a:pPr marL="0" indent="0">
              <a:buNone/>
            </a:pPr>
            <a:r>
              <a:rPr lang="en-US" sz="6000" dirty="0">
                <a:solidFill>
                  <a:srgbClr val="660066"/>
                </a:solidFill>
              </a:rPr>
              <a:t>The average 1</a:t>
            </a:r>
            <a:r>
              <a:rPr lang="en-US" sz="6000" dirty="0" smtClean="0">
                <a:solidFill>
                  <a:srgbClr val="660066"/>
                </a:solidFill>
              </a:rPr>
              <a:t> </a:t>
            </a:r>
            <a:r>
              <a:rPr lang="en-US" sz="6000" dirty="0">
                <a:solidFill>
                  <a:srgbClr val="660066"/>
                </a:solidFill>
              </a:rPr>
              <a:t>year health care cost per person with a new diagnosis of epilepsy </a:t>
            </a:r>
            <a:r>
              <a:rPr lang="en-US" sz="6000" dirty="0" smtClean="0">
                <a:solidFill>
                  <a:srgbClr val="660066"/>
                </a:solidFill>
              </a:rPr>
              <a:t>is</a:t>
            </a:r>
            <a:r>
              <a:rPr lang="en-US" sz="6000" dirty="0">
                <a:solidFill>
                  <a:srgbClr val="660066"/>
                </a:solidFill>
              </a:rPr>
              <a:t> $</a:t>
            </a:r>
            <a:r>
              <a:rPr lang="en-US" sz="6000" dirty="0" smtClean="0">
                <a:solidFill>
                  <a:srgbClr val="660066"/>
                </a:solidFill>
              </a:rPr>
              <a:t>10,631.</a:t>
            </a:r>
            <a:endParaRPr lang="en-CA" sz="6000" dirty="0">
              <a:solidFill>
                <a:srgbClr val="660066"/>
              </a:solidFill>
            </a:endParaRPr>
          </a:p>
        </p:txBody>
      </p:sp>
      <p:sp>
        <p:nvSpPr>
          <p:cNvPr id="4" name="TextBox 3"/>
          <p:cNvSpPr txBox="1"/>
          <p:nvPr/>
        </p:nvSpPr>
        <p:spPr>
          <a:xfrm>
            <a:off x="911352" y="4456692"/>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3382" y="4456692"/>
            <a:ext cx="3342412" cy="1671206"/>
          </a:xfrm>
          <a:prstGeom prst="rect">
            <a:avLst/>
          </a:prstGeom>
        </p:spPr>
      </p:pic>
    </p:spTree>
    <p:extLst>
      <p:ext uri="{BB962C8B-B14F-4D97-AF65-F5344CB8AC3E}">
        <p14:creationId xmlns:p14="http://schemas.microsoft.com/office/powerpoint/2010/main" val="140464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9033"/>
            <a:ext cx="10515600" cy="3551047"/>
          </a:xfrm>
        </p:spPr>
        <p:txBody>
          <a:bodyPr>
            <a:normAutofit/>
          </a:bodyPr>
          <a:lstStyle/>
          <a:p>
            <a:pPr marL="0" indent="0">
              <a:buNone/>
            </a:pPr>
            <a:r>
              <a:rPr lang="en-CA" sz="4000" dirty="0">
                <a:solidFill>
                  <a:srgbClr val="660066"/>
                </a:solidFill>
              </a:rPr>
              <a:t>Epilepsy is not rare – in fact, </a:t>
            </a:r>
            <a:r>
              <a:rPr lang="en-CA" sz="4000" dirty="0" smtClean="0">
                <a:solidFill>
                  <a:srgbClr val="660066"/>
                </a:solidFill>
              </a:rPr>
              <a:t>over </a:t>
            </a:r>
            <a:r>
              <a:rPr lang="en-CA" sz="4000" dirty="0">
                <a:solidFill>
                  <a:srgbClr val="660066"/>
                </a:solidFill>
              </a:rPr>
              <a:t>65 million people worldwide live with it. It can affect anyone of any age, race, and sex. Many famous people have had (or are suspected to have had) epilepsy, including Pope Pius IX, Prince John, Neil Young, Susan Boyle, Harriet Tubman, and many others!</a:t>
            </a:r>
          </a:p>
        </p:txBody>
      </p:sp>
      <p:sp>
        <p:nvSpPr>
          <p:cNvPr id="4" name="TextBox 3"/>
          <p:cNvSpPr txBox="1"/>
          <p:nvPr/>
        </p:nvSpPr>
        <p:spPr>
          <a:xfrm>
            <a:off x="838200" y="4761492"/>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4928" y="4761492"/>
            <a:ext cx="3342412" cy="1671206"/>
          </a:xfrm>
          <a:prstGeom prst="rect">
            <a:avLst/>
          </a:prstGeom>
        </p:spPr>
      </p:pic>
    </p:spTree>
    <p:extLst>
      <p:ext uri="{BB962C8B-B14F-4D97-AF65-F5344CB8AC3E}">
        <p14:creationId xmlns:p14="http://schemas.microsoft.com/office/powerpoint/2010/main" val="4178290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432" y="1593977"/>
            <a:ext cx="10515600" cy="2246503"/>
          </a:xfrm>
        </p:spPr>
        <p:txBody>
          <a:bodyPr>
            <a:normAutofit/>
          </a:bodyPr>
          <a:lstStyle/>
          <a:p>
            <a:pPr marL="0" indent="0">
              <a:buNone/>
            </a:pPr>
            <a:r>
              <a:rPr lang="en-CA" sz="5000" dirty="0">
                <a:solidFill>
                  <a:srgbClr val="660066"/>
                </a:solidFill>
              </a:rPr>
              <a:t>Epilepsy is a recognized disability according to the Ontario Human Rights Code.</a:t>
            </a:r>
          </a:p>
        </p:txBody>
      </p:sp>
      <p:sp>
        <p:nvSpPr>
          <p:cNvPr id="4" name="TextBox 3"/>
          <p:cNvSpPr txBox="1"/>
          <p:nvPr/>
        </p:nvSpPr>
        <p:spPr>
          <a:xfrm>
            <a:off x="789432" y="4383540"/>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9945" y="4383540"/>
            <a:ext cx="3342412" cy="1671206"/>
          </a:xfrm>
          <a:prstGeom prst="rect">
            <a:avLst/>
          </a:prstGeom>
        </p:spPr>
      </p:pic>
    </p:spTree>
    <p:extLst>
      <p:ext uri="{BB962C8B-B14F-4D97-AF65-F5344CB8AC3E}">
        <p14:creationId xmlns:p14="http://schemas.microsoft.com/office/powerpoint/2010/main" val="3028071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2044" y="1196438"/>
            <a:ext cx="8403956" cy="2638962"/>
          </a:xfrm>
        </p:spPr>
        <p:txBody>
          <a:bodyPr>
            <a:normAutofit lnSpcReduction="10000"/>
          </a:bodyPr>
          <a:lstStyle/>
          <a:p>
            <a:pPr marL="0" indent="0" fontAlgn="base">
              <a:buNone/>
            </a:pPr>
            <a:r>
              <a:rPr lang="en-CA" sz="5000" b="1" dirty="0">
                <a:solidFill>
                  <a:srgbClr val="660066"/>
                </a:solidFill>
              </a:rPr>
              <a:t>A seizure may appear as:</a:t>
            </a:r>
            <a:r>
              <a:rPr lang="en-CA" sz="5000" dirty="0">
                <a:solidFill>
                  <a:srgbClr val="660066"/>
                </a:solidFill>
              </a:rPr>
              <a:t/>
            </a:r>
            <a:br>
              <a:rPr lang="en-CA" sz="5000" dirty="0">
                <a:solidFill>
                  <a:srgbClr val="660066"/>
                </a:solidFill>
              </a:rPr>
            </a:br>
            <a:r>
              <a:rPr lang="en-CA" sz="5000" dirty="0">
                <a:solidFill>
                  <a:srgbClr val="660066"/>
                </a:solidFill>
              </a:rPr>
              <a:t>• a brief stare</a:t>
            </a:r>
            <a:br>
              <a:rPr lang="en-CA" sz="5000" dirty="0">
                <a:solidFill>
                  <a:srgbClr val="660066"/>
                </a:solidFill>
              </a:rPr>
            </a:br>
            <a:r>
              <a:rPr lang="en-CA" sz="5000" dirty="0">
                <a:solidFill>
                  <a:srgbClr val="660066"/>
                </a:solidFill>
              </a:rPr>
              <a:t>• a change of awareness</a:t>
            </a:r>
            <a:br>
              <a:rPr lang="en-CA" sz="5000" dirty="0">
                <a:solidFill>
                  <a:srgbClr val="660066"/>
                </a:solidFill>
              </a:rPr>
            </a:br>
            <a:r>
              <a:rPr lang="en-CA" sz="5000" dirty="0">
                <a:solidFill>
                  <a:srgbClr val="660066"/>
                </a:solidFill>
              </a:rPr>
              <a:t>• a convulsion</a:t>
            </a:r>
          </a:p>
          <a:p>
            <a:endParaRPr lang="en-CA" dirty="0"/>
          </a:p>
        </p:txBody>
      </p:sp>
      <p:sp>
        <p:nvSpPr>
          <p:cNvPr id="6" name="TextBox 5"/>
          <p:cNvSpPr txBox="1"/>
          <p:nvPr/>
        </p:nvSpPr>
        <p:spPr>
          <a:xfrm>
            <a:off x="774916" y="4664990"/>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4893" y="4664990"/>
            <a:ext cx="3095432" cy="1547716"/>
          </a:xfrm>
          <a:prstGeom prst="rect">
            <a:avLst/>
          </a:prstGeom>
        </p:spPr>
      </p:pic>
    </p:spTree>
    <p:extLst>
      <p:ext uri="{BB962C8B-B14F-4D97-AF65-F5344CB8AC3E}">
        <p14:creationId xmlns:p14="http://schemas.microsoft.com/office/powerpoint/2010/main" val="276411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12398"/>
            <a:ext cx="10515600" cy="1759858"/>
          </a:xfrm>
        </p:spPr>
        <p:txBody>
          <a:bodyPr>
            <a:normAutofit/>
          </a:bodyPr>
          <a:lstStyle/>
          <a:p>
            <a:pPr marL="0" indent="0">
              <a:buNone/>
            </a:pPr>
            <a:r>
              <a:rPr lang="en-CA" sz="6000" dirty="0">
                <a:solidFill>
                  <a:srgbClr val="660066"/>
                </a:solidFill>
              </a:rPr>
              <a:t>A seizure may last a few seconds or a few minutes.</a:t>
            </a:r>
          </a:p>
          <a:p>
            <a:endParaRPr lang="en-CA" dirty="0">
              <a:solidFill>
                <a:srgbClr val="660066"/>
              </a:solidFill>
            </a:endParaRPr>
          </a:p>
        </p:txBody>
      </p:sp>
      <p:sp>
        <p:nvSpPr>
          <p:cNvPr id="4" name="Rectangle 3"/>
          <p:cNvSpPr/>
          <p:nvPr/>
        </p:nvSpPr>
        <p:spPr>
          <a:xfrm>
            <a:off x="838200" y="4376776"/>
            <a:ext cx="6096000" cy="861774"/>
          </a:xfrm>
          <a:prstGeom prst="rect">
            <a:avLst/>
          </a:prstGeom>
        </p:spPr>
        <p:txBody>
          <a:bodyPr>
            <a:spAutoFit/>
          </a:bodyPr>
          <a:lstStyle/>
          <a:p>
            <a:r>
              <a:rPr lang="en-CA" sz="2500" dirty="0" smtClean="0">
                <a:solidFill>
                  <a:srgbClr val="660066"/>
                </a:solidFill>
              </a:rPr>
              <a:t>Join the conversation @</a:t>
            </a:r>
            <a:r>
              <a:rPr lang="en-CA" sz="2500" dirty="0" err="1" smtClean="0">
                <a:solidFill>
                  <a:srgbClr val="660066"/>
                </a:solidFill>
              </a:rPr>
              <a:t>epilepsyontario</a:t>
            </a:r>
            <a:r>
              <a:rPr lang="en-CA" sz="2500" dirty="0" smtClean="0">
                <a:solidFill>
                  <a:srgbClr val="660066"/>
                </a:solidFill>
              </a:rPr>
              <a:t> #</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9395" y="4376776"/>
            <a:ext cx="3342412" cy="1671206"/>
          </a:xfrm>
          <a:prstGeom prst="rect">
            <a:avLst/>
          </a:prstGeom>
        </p:spPr>
      </p:pic>
    </p:spTree>
    <p:extLst>
      <p:ext uri="{BB962C8B-B14F-4D97-AF65-F5344CB8AC3E}">
        <p14:creationId xmlns:p14="http://schemas.microsoft.com/office/powerpoint/2010/main" val="3922514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4128"/>
            <a:ext cx="10515600" cy="3304031"/>
          </a:xfrm>
        </p:spPr>
        <p:txBody>
          <a:bodyPr>
            <a:normAutofit lnSpcReduction="10000"/>
          </a:bodyPr>
          <a:lstStyle/>
          <a:p>
            <a:pPr marL="0" indent="0">
              <a:buNone/>
            </a:pPr>
            <a:r>
              <a:rPr lang="en-CA" sz="6000" dirty="0" smtClean="0">
                <a:solidFill>
                  <a:srgbClr val="660066"/>
                </a:solidFill>
              </a:rPr>
              <a:t>As of 2010, </a:t>
            </a:r>
            <a:r>
              <a:rPr lang="en-CA" sz="6000" b="1" dirty="0" smtClean="0">
                <a:solidFill>
                  <a:srgbClr val="660066"/>
                </a:solidFill>
              </a:rPr>
              <a:t>89 867 Ontarians </a:t>
            </a:r>
            <a:r>
              <a:rPr lang="en-CA" sz="6000" dirty="0" smtClean="0">
                <a:solidFill>
                  <a:srgbClr val="660066"/>
                </a:solidFill>
              </a:rPr>
              <a:t>are living with epilepsy.</a:t>
            </a:r>
          </a:p>
          <a:p>
            <a:pPr marL="0" indent="0">
              <a:buNone/>
            </a:pPr>
            <a:r>
              <a:rPr lang="en-CA" sz="6000" dirty="0" smtClean="0">
                <a:solidFill>
                  <a:srgbClr val="660066"/>
                </a:solidFill>
              </a:rPr>
              <a:t>That is approximately the population of </a:t>
            </a:r>
            <a:r>
              <a:rPr lang="en-CA" sz="6000" dirty="0" smtClean="0">
                <a:solidFill>
                  <a:srgbClr val="660066"/>
                </a:solidFill>
              </a:rPr>
              <a:t>Pickering.</a:t>
            </a:r>
            <a:r>
              <a:rPr lang="en-CA" sz="6000" dirty="0" smtClean="0"/>
              <a:t>.</a:t>
            </a:r>
            <a:endParaRPr lang="en-CA" sz="6000" dirty="0"/>
          </a:p>
        </p:txBody>
      </p:sp>
      <p:sp>
        <p:nvSpPr>
          <p:cNvPr id="4" name="TextBox 3"/>
          <p:cNvSpPr txBox="1"/>
          <p:nvPr/>
        </p:nvSpPr>
        <p:spPr>
          <a:xfrm>
            <a:off x="838200" y="4444500"/>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endParaRPr lang="en-CA" sz="2500" dirty="0">
              <a:solidFill>
                <a:srgbClr val="660066"/>
              </a:solidFill>
            </a:endParaRPr>
          </a:p>
          <a:p>
            <a:r>
              <a:rPr lang="en-CA" sz="2500" dirty="0" smtClean="0">
                <a:solidFill>
                  <a:srgbClr val="660066"/>
                </a:solidFill>
              </a:rPr>
              <a:t>#</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876" y="4444500"/>
            <a:ext cx="3017941" cy="1508971"/>
          </a:xfrm>
          <a:prstGeom prst="rect">
            <a:avLst/>
          </a:prstGeom>
        </p:spPr>
      </p:pic>
    </p:spTree>
    <p:extLst>
      <p:ext uri="{BB962C8B-B14F-4D97-AF65-F5344CB8AC3E}">
        <p14:creationId xmlns:p14="http://schemas.microsoft.com/office/powerpoint/2010/main" val="2790585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880743"/>
          </a:xfrm>
        </p:spPr>
        <p:txBody>
          <a:bodyPr>
            <a:normAutofit/>
          </a:bodyPr>
          <a:lstStyle/>
          <a:p>
            <a:pPr marL="0" indent="0">
              <a:buNone/>
            </a:pPr>
            <a:r>
              <a:rPr lang="en-CA" sz="6000" dirty="0" smtClean="0">
                <a:solidFill>
                  <a:srgbClr val="660066"/>
                </a:solidFill>
              </a:rPr>
              <a:t>In Ontario, the average age of a person living with epilepsy is 42.</a:t>
            </a:r>
            <a:endParaRPr lang="en-CA" sz="6000" dirty="0">
              <a:solidFill>
                <a:srgbClr val="660066"/>
              </a:solidFill>
            </a:endParaRPr>
          </a:p>
        </p:txBody>
      </p:sp>
      <p:sp>
        <p:nvSpPr>
          <p:cNvPr id="4" name="TextBox 3"/>
          <p:cNvSpPr txBox="1"/>
          <p:nvPr/>
        </p:nvSpPr>
        <p:spPr>
          <a:xfrm>
            <a:off x="838200" y="4395732"/>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endParaRPr lang="en-CA" sz="2500" dirty="0" smtClean="0">
              <a:solidFill>
                <a:srgbClr val="660066"/>
              </a:solidFill>
            </a:endParaRPr>
          </a:p>
          <a:p>
            <a:r>
              <a:rPr lang="en-CA" sz="2500" dirty="0" smtClean="0">
                <a:solidFill>
                  <a:srgbClr val="660066"/>
                </a:solidFill>
              </a:rPr>
              <a:t>#</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876" y="4395732"/>
            <a:ext cx="2703532" cy="1351766"/>
          </a:xfrm>
          <a:prstGeom prst="rect">
            <a:avLst/>
          </a:prstGeom>
        </p:spPr>
      </p:pic>
    </p:spTree>
    <p:extLst>
      <p:ext uri="{BB962C8B-B14F-4D97-AF65-F5344CB8AC3E}">
        <p14:creationId xmlns:p14="http://schemas.microsoft.com/office/powerpoint/2010/main" val="494952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048" y="789305"/>
            <a:ext cx="10515600" cy="4351338"/>
          </a:xfrm>
        </p:spPr>
        <p:txBody>
          <a:bodyPr>
            <a:normAutofit/>
          </a:bodyPr>
          <a:lstStyle/>
          <a:p>
            <a:pPr marL="0" indent="0">
              <a:buNone/>
            </a:pPr>
            <a:r>
              <a:rPr lang="en-US" sz="6000" dirty="0">
                <a:solidFill>
                  <a:srgbClr val="660066"/>
                </a:solidFill>
              </a:rPr>
              <a:t>Epilepsy affects people of all ages from infants to seniors with roughly equal distribution in both males (51%) and females (49%). </a:t>
            </a:r>
            <a:endParaRPr lang="en-CA" sz="6000" dirty="0">
              <a:solidFill>
                <a:srgbClr val="660066"/>
              </a:solidFill>
            </a:endParaRPr>
          </a:p>
        </p:txBody>
      </p:sp>
      <p:sp>
        <p:nvSpPr>
          <p:cNvPr id="4" name="TextBox 3"/>
          <p:cNvSpPr txBox="1"/>
          <p:nvPr/>
        </p:nvSpPr>
        <p:spPr>
          <a:xfrm>
            <a:off x="765048" y="5285748"/>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endParaRPr lang="en-CA" sz="2500" dirty="0" smtClean="0">
              <a:solidFill>
                <a:srgbClr val="660066"/>
              </a:solidFill>
            </a:endParaRPr>
          </a:p>
          <a:p>
            <a:r>
              <a:rPr lang="en-CA" sz="2500" dirty="0" smtClean="0">
                <a:solidFill>
                  <a:srgbClr val="660066"/>
                </a:solidFill>
              </a:rPr>
              <a:t>#</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5340" y="5271076"/>
            <a:ext cx="2707975" cy="1353988"/>
          </a:xfrm>
          <a:prstGeom prst="rect">
            <a:avLst/>
          </a:prstGeom>
        </p:spPr>
      </p:pic>
    </p:spTree>
    <p:extLst>
      <p:ext uri="{BB962C8B-B14F-4D97-AF65-F5344CB8AC3E}">
        <p14:creationId xmlns:p14="http://schemas.microsoft.com/office/powerpoint/2010/main" val="3751683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3961"/>
            <a:ext cx="10515600" cy="3904616"/>
          </a:xfrm>
        </p:spPr>
        <p:txBody>
          <a:bodyPr>
            <a:noAutofit/>
          </a:bodyPr>
          <a:lstStyle/>
          <a:p>
            <a:pPr marL="0" indent="0">
              <a:buNone/>
            </a:pPr>
            <a:r>
              <a:rPr lang="en-CA" sz="5000" dirty="0" smtClean="0">
                <a:solidFill>
                  <a:srgbClr val="660066"/>
                </a:solidFill>
              </a:rPr>
              <a:t>Compared to the average Ontarian, the </a:t>
            </a:r>
            <a:r>
              <a:rPr lang="en-CA" sz="5000" b="1" dirty="0" smtClean="0">
                <a:solidFill>
                  <a:srgbClr val="660066"/>
                </a:solidFill>
              </a:rPr>
              <a:t>direct cost to the health care </a:t>
            </a:r>
            <a:r>
              <a:rPr lang="en-CA" sz="5000" dirty="0" smtClean="0">
                <a:solidFill>
                  <a:srgbClr val="660066"/>
                </a:solidFill>
              </a:rPr>
              <a:t>system for one year is: </a:t>
            </a:r>
            <a:endParaRPr lang="en-CA" sz="5000" dirty="0">
              <a:solidFill>
                <a:srgbClr val="660066"/>
              </a:solidFill>
            </a:endParaRPr>
          </a:p>
          <a:p>
            <a:pPr marL="0" indent="0">
              <a:buNone/>
            </a:pPr>
            <a:r>
              <a:rPr lang="en-CA" sz="5000" b="1" dirty="0" smtClean="0">
                <a:solidFill>
                  <a:srgbClr val="660066"/>
                </a:solidFill>
              </a:rPr>
              <a:t>3.2X</a:t>
            </a:r>
            <a:r>
              <a:rPr lang="en-CA" sz="5000" dirty="0" smtClean="0">
                <a:solidFill>
                  <a:srgbClr val="660066"/>
                </a:solidFill>
              </a:rPr>
              <a:t> for existing cases of epilepsy </a:t>
            </a:r>
          </a:p>
          <a:p>
            <a:pPr marL="0" indent="0">
              <a:buNone/>
            </a:pPr>
            <a:r>
              <a:rPr lang="en-CA" sz="5000" b="1" dirty="0" smtClean="0">
                <a:solidFill>
                  <a:srgbClr val="660066"/>
                </a:solidFill>
              </a:rPr>
              <a:t>4.7X</a:t>
            </a:r>
            <a:r>
              <a:rPr lang="en-CA" sz="5000" dirty="0" smtClean="0">
                <a:solidFill>
                  <a:srgbClr val="660066"/>
                </a:solidFill>
              </a:rPr>
              <a:t> for new cases of epilepsy </a:t>
            </a:r>
            <a:endParaRPr lang="en-CA" sz="5000" dirty="0">
              <a:solidFill>
                <a:srgbClr val="660066"/>
              </a:solidFill>
            </a:endParaRPr>
          </a:p>
        </p:txBody>
      </p:sp>
      <p:sp>
        <p:nvSpPr>
          <p:cNvPr id="4" name="TextBox 3"/>
          <p:cNvSpPr txBox="1"/>
          <p:nvPr/>
        </p:nvSpPr>
        <p:spPr>
          <a:xfrm>
            <a:off x="838200" y="4944372"/>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endParaRPr lang="en-CA" sz="2500" dirty="0" smtClean="0">
              <a:solidFill>
                <a:srgbClr val="660066"/>
              </a:solidFill>
            </a:endParaRPr>
          </a:p>
          <a:p>
            <a:r>
              <a:rPr lang="en-CA" sz="2500" dirty="0" smtClean="0">
                <a:solidFill>
                  <a:srgbClr val="660066"/>
                </a:solidFill>
              </a:rPr>
              <a:t>#</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4827" y="4944372"/>
            <a:ext cx="2889510" cy="1444755"/>
          </a:xfrm>
          <a:prstGeom prst="rect">
            <a:avLst/>
          </a:prstGeom>
        </p:spPr>
      </p:pic>
    </p:spTree>
    <p:extLst>
      <p:ext uri="{BB962C8B-B14F-4D97-AF65-F5344CB8AC3E}">
        <p14:creationId xmlns:p14="http://schemas.microsoft.com/office/powerpoint/2010/main" val="702691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55904" y="-207264"/>
            <a:ext cx="10515600" cy="5011739"/>
          </a:xfrm>
        </p:spPr>
        <p:txBody>
          <a:bodyPr>
            <a:noAutofit/>
          </a:bodyPr>
          <a:lstStyle/>
          <a:p>
            <a:pPr marL="0" indent="0" fontAlgn="base">
              <a:buNone/>
            </a:pPr>
            <a:endParaRPr lang="en-CA" sz="5500" dirty="0" smtClean="0">
              <a:solidFill>
                <a:srgbClr val="660066"/>
              </a:solidFill>
            </a:endParaRPr>
          </a:p>
          <a:p>
            <a:pPr marL="0" indent="0" fontAlgn="base">
              <a:buNone/>
            </a:pPr>
            <a:r>
              <a:rPr lang="en-CA" sz="5500" dirty="0" smtClean="0">
                <a:solidFill>
                  <a:srgbClr val="660066"/>
                </a:solidFill>
              </a:rPr>
              <a:t>“As a child growing up with epilepsy, my mother always told me never to tell anyone. When I did, it caused many misunderstandings. I recall one boy who would fake </a:t>
            </a:r>
            <a:r>
              <a:rPr lang="en-CA" sz="5500" dirty="0" smtClean="0">
                <a:solidFill>
                  <a:srgbClr val="660066"/>
                </a:solidFill>
              </a:rPr>
              <a:t>seizures</a:t>
            </a:r>
            <a:r>
              <a:rPr lang="en-CA" sz="5500" dirty="0" smtClean="0">
                <a:solidFill>
                  <a:srgbClr val="660066"/>
                </a:solidFill>
              </a:rPr>
              <a:t>…”</a:t>
            </a:r>
            <a:endParaRPr lang="en-CA" sz="5500" dirty="0">
              <a:solidFill>
                <a:srgbClr val="660066"/>
              </a:solidFill>
            </a:endParaRPr>
          </a:p>
        </p:txBody>
      </p:sp>
      <p:sp>
        <p:nvSpPr>
          <p:cNvPr id="6" name="TextBox 5"/>
          <p:cNvSpPr txBox="1"/>
          <p:nvPr/>
        </p:nvSpPr>
        <p:spPr>
          <a:xfrm>
            <a:off x="755904" y="4973160"/>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endParaRPr lang="en-CA" sz="2500" dirty="0">
              <a:solidFill>
                <a:srgbClr val="660066"/>
              </a:solidFill>
            </a:endParaRPr>
          </a:p>
          <a:p>
            <a:r>
              <a:rPr lang="en-CA" sz="2500" dirty="0" smtClean="0">
                <a:solidFill>
                  <a:srgbClr val="660066"/>
                </a:solidFill>
              </a:rPr>
              <a:t>#</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3349" y="4973160"/>
            <a:ext cx="2820698" cy="1410349"/>
          </a:xfrm>
          <a:prstGeom prst="rect">
            <a:avLst/>
          </a:prstGeom>
        </p:spPr>
      </p:pic>
    </p:spTree>
    <p:extLst>
      <p:ext uri="{BB962C8B-B14F-4D97-AF65-F5344CB8AC3E}">
        <p14:creationId xmlns:p14="http://schemas.microsoft.com/office/powerpoint/2010/main" val="3450404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472" y="582041"/>
            <a:ext cx="10515600" cy="4351338"/>
          </a:xfrm>
        </p:spPr>
        <p:txBody>
          <a:bodyPr>
            <a:normAutofit fontScale="92500" lnSpcReduction="20000"/>
          </a:bodyPr>
          <a:lstStyle/>
          <a:p>
            <a:pPr marL="0" indent="0">
              <a:buNone/>
            </a:pPr>
            <a:r>
              <a:rPr lang="en-CA" sz="5500" dirty="0" smtClean="0">
                <a:solidFill>
                  <a:srgbClr val="660066"/>
                </a:solidFill>
              </a:rPr>
              <a:t>“…I </a:t>
            </a:r>
            <a:r>
              <a:rPr lang="en-CA" sz="5500" dirty="0">
                <a:solidFill>
                  <a:srgbClr val="660066"/>
                </a:solidFill>
              </a:rPr>
              <a:t>simply ignored the issue. People saw me as “diseased” and I was referred to as the “epileptic”. It was not until high school where I started </a:t>
            </a:r>
            <a:r>
              <a:rPr lang="en-CA" sz="5500" b="1" dirty="0">
                <a:solidFill>
                  <a:srgbClr val="660066"/>
                </a:solidFill>
              </a:rPr>
              <a:t>self-advocating;</a:t>
            </a:r>
            <a:r>
              <a:rPr lang="en-CA" sz="5500" dirty="0">
                <a:solidFill>
                  <a:srgbClr val="660066"/>
                </a:solidFill>
              </a:rPr>
              <a:t> I wanted others to be educated, so I came out of my shadow” – </a:t>
            </a:r>
            <a:r>
              <a:rPr lang="en-CA" sz="5500" dirty="0" err="1">
                <a:solidFill>
                  <a:srgbClr val="660066"/>
                </a:solidFill>
              </a:rPr>
              <a:t>Karima</a:t>
            </a:r>
            <a:r>
              <a:rPr lang="en-CA" sz="5500" dirty="0">
                <a:solidFill>
                  <a:srgbClr val="660066"/>
                </a:solidFill>
              </a:rPr>
              <a:t> </a:t>
            </a:r>
            <a:r>
              <a:rPr lang="en-CA" sz="5500" dirty="0" err="1">
                <a:solidFill>
                  <a:srgbClr val="660066"/>
                </a:solidFill>
              </a:rPr>
              <a:t>Panjwani</a:t>
            </a:r>
            <a:endParaRPr lang="en-CA" sz="5500" dirty="0">
              <a:solidFill>
                <a:srgbClr val="660066"/>
              </a:solidFill>
            </a:endParaRPr>
          </a:p>
          <a:p>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31412" y="4928998"/>
            <a:ext cx="2893954" cy="1446977"/>
          </a:xfrm>
          <a:prstGeom prst="rect">
            <a:avLst/>
          </a:prstGeom>
        </p:spPr>
      </p:pic>
      <p:sp>
        <p:nvSpPr>
          <p:cNvPr id="5" name="TextBox 4"/>
          <p:cNvSpPr txBox="1"/>
          <p:nvPr/>
        </p:nvSpPr>
        <p:spPr>
          <a:xfrm>
            <a:off x="755904" y="4973160"/>
            <a:ext cx="5531604" cy="861774"/>
          </a:xfrm>
          <a:prstGeom prst="rect">
            <a:avLst/>
          </a:prstGeom>
          <a:noFill/>
        </p:spPr>
        <p:txBody>
          <a:bodyPr wrap="square" rtlCol="0">
            <a:spAutoFit/>
          </a:bodyPr>
          <a:lstStyle/>
          <a:p>
            <a:r>
              <a:rPr lang="en-CA" sz="2500" dirty="0" smtClean="0">
                <a:solidFill>
                  <a:srgbClr val="660066"/>
                </a:solidFill>
              </a:rPr>
              <a:t>Join the conversation @</a:t>
            </a:r>
            <a:r>
              <a:rPr lang="en-CA" sz="2500" dirty="0" err="1" smtClean="0">
                <a:solidFill>
                  <a:srgbClr val="660066"/>
                </a:solidFill>
              </a:rPr>
              <a:t>epilepsyontario</a:t>
            </a:r>
            <a:endParaRPr lang="en-CA" sz="2500" dirty="0">
              <a:solidFill>
                <a:srgbClr val="660066"/>
              </a:solidFill>
            </a:endParaRPr>
          </a:p>
          <a:p>
            <a:r>
              <a:rPr lang="en-CA" sz="2500" dirty="0" smtClean="0">
                <a:solidFill>
                  <a:srgbClr val="660066"/>
                </a:solidFill>
              </a:rPr>
              <a:t>#</a:t>
            </a:r>
            <a:r>
              <a:rPr lang="en-CA" sz="2500" dirty="0" err="1" smtClean="0">
                <a:solidFill>
                  <a:srgbClr val="660066"/>
                </a:solidFill>
              </a:rPr>
              <a:t>LetsGetSocial</a:t>
            </a:r>
            <a:r>
              <a:rPr lang="en-CA" sz="2500" dirty="0" smtClean="0">
                <a:solidFill>
                  <a:srgbClr val="660066"/>
                </a:solidFill>
              </a:rPr>
              <a:t> #EADAY2015</a:t>
            </a:r>
            <a:endParaRPr lang="en-CA" sz="2500" dirty="0">
              <a:solidFill>
                <a:srgbClr val="660066"/>
              </a:solidFill>
            </a:endParaRPr>
          </a:p>
        </p:txBody>
      </p:sp>
    </p:spTree>
    <p:extLst>
      <p:ext uri="{BB962C8B-B14F-4D97-AF65-F5344CB8AC3E}">
        <p14:creationId xmlns:p14="http://schemas.microsoft.com/office/powerpoint/2010/main" val="9813698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602</TotalTime>
  <Words>570</Words>
  <Application>Microsoft Office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Epilepsy Stories - Karima Panjwani</dc:title>
  <dc:creator>Jill Wilson</dc:creator>
  <cp:lastModifiedBy>Jill Wilson</cp:lastModifiedBy>
  <cp:revision>31</cp:revision>
  <dcterms:created xsi:type="dcterms:W3CDTF">2015-10-13T20:06:46Z</dcterms:created>
  <dcterms:modified xsi:type="dcterms:W3CDTF">2015-10-23T18:54:49Z</dcterms:modified>
</cp:coreProperties>
</file>